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13" r:id="rId2"/>
    <p:sldId id="314" r:id="rId3"/>
    <p:sldId id="315" r:id="rId4"/>
    <p:sldId id="316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7F366E-10DB-4B17-BFA8-45E23D7106BE}" type="datetimeFigureOut">
              <a:rPr lang="ko-KR" altLang="en-US" smtClean="0"/>
              <a:t>2021-10-08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A39A91-5603-43B9-A8EF-1755C155DB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6972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610680-4555-438E-9F41-F8DD6E78E989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8012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610680-4555-438E-9F41-F8DD6E78E989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6107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610680-4555-438E-9F41-F8DD6E78E989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5175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610680-4555-438E-9F41-F8DD6E78E989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3930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C9FE4A-DD51-41A3-AC5B-E75B38617C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D5EE3AA-EA77-48B7-AFFA-A31681F6F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4ED16EB-A494-4B96-831A-7BA0F5FC5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6A380-7329-4CCB-B989-9F672613EA58}" type="datetimeFigureOut">
              <a:rPr lang="ko-KR" altLang="en-US" smtClean="0"/>
              <a:t>2021-10-08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03CFB90-C022-46E5-B216-6E6CA5EC3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A5CD0CF-5DA3-4A3B-9CE6-2990839F7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190D8-8D22-4F18-A08D-2926FA82632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3428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6767F37-D836-44B6-94C3-F2769462F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036D481-CD36-4D08-B583-8995DED3D2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45F1DD0-00D2-460B-9DC9-E6C419F5E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6A380-7329-4CCB-B989-9F672613EA58}" type="datetimeFigureOut">
              <a:rPr lang="ko-KR" altLang="en-US" smtClean="0"/>
              <a:t>2021-10-08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01376A7-6C95-4E0A-9F5A-3F50CF9DC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09127BB-FC56-4AA9-B285-B265DAC46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190D8-8D22-4F18-A08D-2926FA82632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4096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4F86AE75-D50D-4463-8A2F-79F3D754A9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69E4337-8698-42CD-B58B-85E39B76F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C461536-5C7C-49C3-BF8D-4B75304AC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6A380-7329-4CCB-B989-9F672613EA58}" type="datetimeFigureOut">
              <a:rPr lang="ko-KR" altLang="en-US" smtClean="0"/>
              <a:t>2021-10-08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FBCE415-4835-47CD-9FFD-A3393D962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CDC0163-524B-464B-9692-6761B861A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190D8-8D22-4F18-A08D-2926FA82632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8040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5B0699CD-D1BC-4E06-BBB9-10516D5F30BB}"/>
              </a:ext>
            </a:extLst>
          </p:cNvPr>
          <p:cNvSpPr/>
          <p:nvPr userDrawn="1"/>
        </p:nvSpPr>
        <p:spPr>
          <a:xfrm>
            <a:off x="0" y="855023"/>
            <a:ext cx="12192000" cy="60029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8F033229-12B5-4A35-A3EE-5869CDBF8BA0}"/>
              </a:ext>
            </a:extLst>
          </p:cNvPr>
          <p:cNvSpPr/>
          <p:nvPr userDrawn="1"/>
        </p:nvSpPr>
        <p:spPr>
          <a:xfrm>
            <a:off x="0" y="632277"/>
            <a:ext cx="12192000" cy="514351"/>
          </a:xfrm>
          <a:prstGeom prst="rect">
            <a:avLst/>
          </a:prstGeom>
          <a:solidFill>
            <a:srgbClr val="2038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/>
          </a:p>
        </p:txBody>
      </p:sp>
      <p:pic>
        <p:nvPicPr>
          <p:cNvPr id="5" name="그림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9850" y="131966"/>
            <a:ext cx="1801813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A1E034A-F870-4756-B223-1C9A3DA81111}"/>
              </a:ext>
            </a:extLst>
          </p:cNvPr>
          <p:cNvSpPr txBox="1">
            <a:spLocks/>
          </p:cNvSpPr>
          <p:nvPr userDrawn="1"/>
        </p:nvSpPr>
        <p:spPr>
          <a:xfrm>
            <a:off x="9446507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173531F-138D-42D0-8AF9-E484BCC2291B}" type="slidenum">
              <a:rPr lang="ko-KR" altLang="en-US" b="1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‹#›</a:t>
            </a:fld>
            <a:endParaRPr lang="ko-KR" altLang="en-US" b="1" dirty="0"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24028393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D078BA9-5605-4A86-8917-56E43C34C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D91DA52-C860-40DD-95EE-52B177EDE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70357ED-5E96-4D2A-8401-5897403A2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6A380-7329-4CCB-B989-9F672613EA58}" type="datetimeFigureOut">
              <a:rPr lang="ko-KR" altLang="en-US" smtClean="0"/>
              <a:t>2021-10-08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D6F4965-6954-4A9C-B0A4-71057B5B6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65BF992-057C-4576-B95F-3FE8C107D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190D8-8D22-4F18-A08D-2926FA82632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0894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ABA94DF-EF37-4455-876E-1D248F28F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4A4D8F5-EEC2-402F-816F-A4DAA12B7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D5ADDAB-2DDE-403B-84B0-8F78C2877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6A380-7329-4CCB-B989-9F672613EA58}" type="datetimeFigureOut">
              <a:rPr lang="ko-KR" altLang="en-US" smtClean="0"/>
              <a:t>2021-10-08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32A0700-4733-47E8-9B3B-46BCBAC65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CF76DF6-1D31-4784-B8CC-44AEEE42B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190D8-8D22-4F18-A08D-2926FA82632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5528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3C199A7-89C7-4400-9BF3-442CEE678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19230C5-5D31-4928-8ACC-912C40985A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1D356D1-7DEF-4042-9718-83A3E51F8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D6BCC1C-5313-4AB3-AFA4-23E44A867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6A380-7329-4CCB-B989-9F672613EA58}" type="datetimeFigureOut">
              <a:rPr lang="ko-KR" altLang="en-US" smtClean="0"/>
              <a:t>2021-10-08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1F38989-7897-496F-A2B3-8CF170015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5BFBE2B-A037-42CD-A8D8-AB7C5976D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190D8-8D22-4F18-A08D-2926FA82632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3684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5A833C6-A5B5-4B06-9795-EDE0CD910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8635532-54BF-4781-B2CE-4BF25BF14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E97B94D-20F3-465B-BC55-68D16280E1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A7A0BD1-C5D2-413B-BFF0-FE49B98E32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508113AF-3309-4070-90A4-FB80E9AC62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1CC619B-7D38-45E6-957A-BDF817EB1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6A380-7329-4CCB-B989-9F672613EA58}" type="datetimeFigureOut">
              <a:rPr lang="ko-KR" altLang="en-US" smtClean="0"/>
              <a:t>2021-10-08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3DCEF0B6-597C-415C-A256-403B64AE1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F4C10E84-4E9E-4CC2-A433-5854234CF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190D8-8D22-4F18-A08D-2926FA82632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2896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C81D9F-5A57-4B5A-9170-0F5EB7EFB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DB84D582-E895-48DD-A971-53DB0F1ED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6A380-7329-4CCB-B989-9F672613EA58}" type="datetimeFigureOut">
              <a:rPr lang="ko-KR" altLang="en-US" smtClean="0"/>
              <a:t>2021-10-08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1568F03-A6F8-4D35-A254-D366A5232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2BCAF38-9194-490F-B839-B91133705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190D8-8D22-4F18-A08D-2926FA82632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2137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3F77C1B2-9E10-4788-8364-4F428DB2D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6A380-7329-4CCB-B989-9F672613EA58}" type="datetimeFigureOut">
              <a:rPr lang="ko-KR" altLang="en-US" smtClean="0"/>
              <a:t>2021-10-08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D786672-7348-4C3D-98D9-9AC6F935F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33D6F99-828B-44AD-AB07-E52986C23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190D8-8D22-4F18-A08D-2926FA82632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9672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5DC67D1-FD4E-40C1-8301-B5B55661B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EC2583F-C71A-4FA1-9DE3-0406BC001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00EEFE6-C623-4CF0-8D6F-C8D760297F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F668B88-0F69-445E-BBE5-B70F9937B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6A380-7329-4CCB-B989-9F672613EA58}" type="datetimeFigureOut">
              <a:rPr lang="ko-KR" altLang="en-US" smtClean="0"/>
              <a:t>2021-10-08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033FD57-2F93-4AB5-8FEC-3787F98A9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E442B0F-42FF-4337-9A29-F330023A9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190D8-8D22-4F18-A08D-2926FA82632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4433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E2EE5BA-9898-4166-A79E-2CB2DCF1F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8CE98C9-9C69-4E37-9243-61B5395D71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9E7F2DD-7A40-4D02-8E53-F60AC2E29C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BD210CB-B3A7-421C-8960-39544E9F4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6A380-7329-4CCB-B989-9F672613EA58}" type="datetimeFigureOut">
              <a:rPr lang="ko-KR" altLang="en-US" smtClean="0"/>
              <a:t>2021-10-08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0FEECFE-487D-4E12-B301-7702214C4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A634482-3F0C-4A69-866C-FD33F21CB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190D8-8D22-4F18-A08D-2926FA82632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023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98F2360F-DC9F-409F-8F11-312872E67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3643A02-39A6-4E02-A375-4949337378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E6D66B7-4DD5-46F2-BA2D-FEEB2965E5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6A380-7329-4CCB-B989-9F672613EA58}" type="datetimeFigureOut">
              <a:rPr lang="ko-KR" altLang="en-US" smtClean="0"/>
              <a:t>2021-10-08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42EEA8A-295C-49D3-B8BB-F23988F82C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018BB1E-76D9-4646-9AB8-3D5512C3CC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190D8-8D22-4F18-A08D-2926FA82632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455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04344A90-7817-4804-B540-D5CAAC01C5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195096"/>
              </p:ext>
            </p:extLst>
          </p:nvPr>
        </p:nvGraphicFramePr>
        <p:xfrm>
          <a:off x="326693" y="1422399"/>
          <a:ext cx="11551176" cy="5076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7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3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9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5069">
                  <a:extLst>
                    <a:ext uri="{9D8B030D-6E8A-4147-A177-3AD203B41FA5}">
                      <a16:colId xmlns:a16="http://schemas.microsoft.com/office/drawing/2014/main" val="1432986555"/>
                    </a:ext>
                  </a:extLst>
                </a:gridCol>
                <a:gridCol w="2696547">
                  <a:extLst>
                    <a:ext uri="{9D8B030D-6E8A-4147-A177-3AD203B41FA5}">
                      <a16:colId xmlns:a16="http://schemas.microsoft.com/office/drawing/2014/main" val="3843408801"/>
                    </a:ext>
                  </a:extLst>
                </a:gridCol>
              </a:tblGrid>
              <a:tr h="644817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400" b="1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itchFamily="34" charset="0"/>
                        </a:rPr>
                        <a:t>제안명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itchFamily="34" charset="0"/>
                        </a:rPr>
                        <a:t>소속</a:t>
                      </a:r>
                      <a:endParaRPr lang="en-US" altLang="ko-KR" sz="1400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Arial" pitchFamily="34" charset="0"/>
                      </a:endParaRPr>
                    </a:p>
                    <a:p>
                      <a:pPr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itchFamily="34" charset="0"/>
                        </a:rPr>
                        <a:t>(</a:t>
                      </a:r>
                      <a:r>
                        <a:rPr lang="ko-KR" altLang="en-US" sz="14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itchFamily="34" charset="0"/>
                        </a:rPr>
                        <a:t>성명</a:t>
                      </a:r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itchFamily="34" charset="0"/>
                        </a:rPr>
                        <a:t>)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7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endParaRPr lang="ko-KR" altLang="en-US" sz="1400" b="1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2039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4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itchFamily="34" charset="0"/>
                        </a:rPr>
                        <a:t>과제 개요</a:t>
                      </a:r>
                      <a:r>
                        <a:rPr lang="en-US" altLang="ko-KR" sz="14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itchFamily="34" charset="0"/>
                        </a:rPr>
                        <a:t>/</a:t>
                      </a:r>
                      <a:r>
                        <a:rPr lang="ko-KR" altLang="en-US" sz="14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itchFamily="34" charset="0"/>
                        </a:rPr>
                        <a:t>배경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itchFamily="34" charset="0"/>
                        </a:rPr>
                        <a:t>(</a:t>
                      </a:r>
                      <a:r>
                        <a:rPr kumimoji="0" lang="ko-KR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itchFamily="34" charset="0"/>
                        </a:rPr>
                        <a:t>가능한 자세히 현황을 정리하여 주십시요</a:t>
                      </a:r>
                      <a:r>
                        <a:rPr kumimoji="0" lang="en-US" altLang="ko-KR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itchFamily="34" charset="0"/>
                        </a:rPr>
                        <a:t>.)</a:t>
                      </a:r>
                      <a:endParaRPr kumimoji="0" lang="ko-KR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원통형기술담당</a:t>
                      </a:r>
                      <a:endParaRPr kumimoji="0" lang="en-US" altLang="ko-K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(</a:t>
                      </a:r>
                      <a:r>
                        <a:rPr kumimoji="0" lang="ko-KR" altLang="en-US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박필규</a:t>
                      </a:r>
                      <a:r>
                        <a:rPr kumimoji="0" lang="ko-KR" altLang="en-US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 담당</a:t>
                      </a:r>
                      <a:r>
                        <a:rPr kumimoji="0" lang="en-US" altLang="ko-K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)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이재륭</a:t>
                      </a:r>
                      <a:r>
                        <a:rPr kumimoji="0" lang="ko-KR" altLang="en-US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 교수</a:t>
                      </a:r>
                      <a:endParaRPr kumimoji="0" lang="en-US" altLang="ko-K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020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4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itchFamily="34" charset="0"/>
                        </a:rPr>
                        <a:t>문제점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823003"/>
                  </a:ext>
                </a:extLst>
              </a:tr>
              <a:tr h="627752">
                <a:tc rowSpan="2"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4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itchFamily="34" charset="0"/>
                        </a:rPr>
                        <a:t>과제 목표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itchFamily="34" charset="0"/>
                        </a:rPr>
                        <a:t>목표</a:t>
                      </a:r>
                      <a:endParaRPr kumimoji="0" lang="en-US" altLang="ko-KR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원통형기술담당</a:t>
                      </a:r>
                      <a:endParaRPr kumimoji="0" lang="en-US" altLang="ko-K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(</a:t>
                      </a:r>
                      <a:r>
                        <a:rPr kumimoji="0" lang="ko-KR" altLang="en-US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박필규</a:t>
                      </a:r>
                      <a:r>
                        <a:rPr kumimoji="0" lang="ko-KR" altLang="en-US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 담당</a:t>
                      </a:r>
                      <a:r>
                        <a:rPr kumimoji="0" lang="en-US" altLang="ko-K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)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기대효과</a:t>
                      </a:r>
                      <a:r>
                        <a:rPr lang="en-US" altLang="ko-KR" sz="14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4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정량적</a:t>
                      </a:r>
                      <a:r>
                        <a:rPr lang="en-US" altLang="ko-KR" sz="14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4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정성적</a:t>
                      </a:r>
                      <a:r>
                        <a:rPr lang="en-US" altLang="ko-KR" sz="14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40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정태수 교수</a:t>
                      </a:r>
                      <a:endParaRPr kumimoji="0" lang="en-US" altLang="ko-K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60017"/>
                  </a:ext>
                </a:extLst>
              </a:tr>
              <a:tr h="1088470">
                <a:tc vMerge="1"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200" b="1" kern="120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itchFamily="34" charset="0"/>
                        </a:rPr>
                        <a:t>외관검사</a:t>
                      </a: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itchFamily="34" charset="0"/>
                        </a:rPr>
                        <a:t> 이미지 </a:t>
                      </a: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itchFamily="34" charset="0"/>
                        </a:rPr>
                        <a:t>Data </a:t>
                      </a: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itchFamily="34" charset="0"/>
                        </a:rPr>
                        <a:t>활용 </a:t>
                      </a:r>
                      <a:r>
                        <a:rPr lang="ko-KR" altLang="en-US" sz="1200" b="1" kern="120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itchFamily="34" charset="0"/>
                        </a:rPr>
                        <a:t>불량발생</a:t>
                      </a: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itchFamily="34" charset="0"/>
                        </a:rPr>
                        <a:t> 사전 예측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파우치형기술담당</a:t>
                      </a:r>
                      <a:endParaRPr kumimoji="0" lang="en-US" altLang="ko-K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(</a:t>
                      </a:r>
                      <a:r>
                        <a:rPr kumimoji="0" lang="ko-KR" altLang="en-US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구자훈</a:t>
                      </a:r>
                      <a:r>
                        <a:rPr kumimoji="0" lang="ko-KR" altLang="en-US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 상무</a:t>
                      </a:r>
                      <a:r>
                        <a:rPr kumimoji="0" lang="en-US" altLang="ko-K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)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백준걸</a:t>
                      </a:r>
                      <a:r>
                        <a:rPr kumimoji="0" lang="ko-KR" altLang="en-US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 교수</a:t>
                      </a:r>
                      <a:endParaRPr kumimoji="0" lang="en-US" altLang="ko-K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4910538"/>
                  </a:ext>
                </a:extLst>
              </a:tr>
            </a:tbl>
          </a:graphicData>
        </a:graphic>
      </p:graphicFrame>
      <p:sp>
        <p:nvSpPr>
          <p:cNvPr id="6" name="직사각형 5">
            <a:extLst>
              <a:ext uri="{FF2B5EF4-FFF2-40B4-BE49-F238E27FC236}">
                <a16:creationId xmlns:a16="http://schemas.microsoft.com/office/drawing/2014/main" id="{698443D5-1DC2-498F-A273-CC7A97C5CF85}"/>
              </a:ext>
            </a:extLst>
          </p:cNvPr>
          <p:cNvSpPr/>
          <p:nvPr/>
        </p:nvSpPr>
        <p:spPr>
          <a:xfrm>
            <a:off x="160756" y="748110"/>
            <a:ext cx="10165499" cy="30777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r>
              <a:rPr lang="en-US" altLang="ko-KR" sz="2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* </a:t>
            </a:r>
            <a:r>
              <a:rPr lang="ko-KR" altLang="en-US" sz="2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과제 제안서 작성 양식 </a:t>
            </a:r>
            <a:r>
              <a:rPr lang="en-US" altLang="ko-KR" sz="2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(1/2)</a:t>
            </a:r>
            <a:endParaRPr lang="ko-KR" altLang="en-US" sz="2000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3CB00B78-6A03-4C34-91CB-E82D0AEB0A26}"/>
              </a:ext>
            </a:extLst>
          </p:cNvPr>
          <p:cNvSpPr/>
          <p:nvPr/>
        </p:nvSpPr>
        <p:spPr>
          <a:xfrm>
            <a:off x="160755" y="137119"/>
            <a:ext cx="10165499" cy="36933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r>
              <a:rPr lang="ko-KR" altLang="en-US" sz="2400" b="1" dirty="0">
                <a:solidFill>
                  <a:srgbClr val="203864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중간관리자과정 </a:t>
            </a:r>
            <a:r>
              <a:rPr lang="en-US" altLang="ko-KR" sz="2400" b="1" dirty="0">
                <a:solidFill>
                  <a:srgbClr val="203864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2400" b="1" dirty="0">
                <a:solidFill>
                  <a:srgbClr val="203864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주제 </a:t>
            </a:r>
            <a:r>
              <a:rPr lang="en-US" altLang="ko-KR" sz="2400" b="1" dirty="0">
                <a:solidFill>
                  <a:srgbClr val="203864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2400" b="1" dirty="0">
                <a:solidFill>
                  <a:srgbClr val="203864"/>
                </a:solidFill>
                <a:latin typeface="맑은 고딕" panose="020B0503020000020004" pitchFamily="50" charset="-127"/>
              </a:rPr>
              <a:t>철강 단위공정 자동제어 모델 구축 과정</a:t>
            </a:r>
            <a:r>
              <a:rPr lang="en-US" altLang="ko-KR" sz="2400" b="1" dirty="0">
                <a:solidFill>
                  <a:srgbClr val="203864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sz="2400" b="1" dirty="0">
              <a:solidFill>
                <a:srgbClr val="203864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92170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5CC31AFC-F8E3-4E3F-A797-D50EFCD9B8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244109"/>
              </p:ext>
            </p:extLst>
          </p:nvPr>
        </p:nvGraphicFramePr>
        <p:xfrm>
          <a:off x="326693" y="1597891"/>
          <a:ext cx="11551176" cy="4784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7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3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49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96547">
                  <a:extLst>
                    <a:ext uri="{9D8B030D-6E8A-4147-A177-3AD203B41FA5}">
                      <a16:colId xmlns:a16="http://schemas.microsoft.com/office/drawing/2014/main" val="3843408801"/>
                    </a:ext>
                  </a:extLst>
                </a:gridCol>
              </a:tblGrid>
              <a:tr h="639985">
                <a:tc rowSpan="2"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4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itchFamily="34" charset="0"/>
                        </a:rPr>
                        <a:t>데이터 현황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종류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수집방법</a:t>
                      </a:r>
                      <a:endParaRPr kumimoji="0" lang="en-US" altLang="ko-KR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데이터 보유 상태</a:t>
                      </a:r>
                      <a:endParaRPr kumimoji="0" lang="en-US" altLang="ko-KR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(</a:t>
                      </a:r>
                      <a:r>
                        <a:rPr kumimoji="0" lang="ko-KR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수기</a:t>
                      </a:r>
                      <a:r>
                        <a:rPr kumimoji="0" lang="en-US" altLang="ko-KR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kumimoji="0" lang="ko-KR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화상</a:t>
                      </a:r>
                      <a:r>
                        <a:rPr kumimoji="0" lang="en-US" altLang="ko-KR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kumimoji="0" lang="ko-KR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디지털 등</a:t>
                      </a:r>
                      <a:r>
                        <a:rPr kumimoji="0" lang="en-US" altLang="ko-KR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312791"/>
                  </a:ext>
                </a:extLst>
              </a:tr>
              <a:tr h="111915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ko-KR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altLang="ko-K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altLang="ko-K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3922480"/>
                  </a:ext>
                </a:extLst>
              </a:tr>
              <a:tr h="3025297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4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itchFamily="34" charset="0"/>
                        </a:rPr>
                        <a:t>해결 방안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 (</a:t>
                      </a:r>
                      <a:r>
                        <a:rPr kumimoji="0" lang="ko-KR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교육 과정 중에 작성</a:t>
                      </a:r>
                      <a:r>
                        <a:rPr kumimoji="0" lang="en-US" altLang="ko-KR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원통형기술담당</a:t>
                      </a:r>
                      <a:endParaRPr kumimoji="0" lang="en-US" altLang="ko-K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(</a:t>
                      </a:r>
                      <a:r>
                        <a:rPr kumimoji="0" lang="ko-KR" altLang="en-US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박필규</a:t>
                      </a:r>
                      <a:r>
                        <a:rPr kumimoji="0" lang="ko-KR" altLang="en-US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 담당</a:t>
                      </a:r>
                      <a:r>
                        <a:rPr kumimoji="0" lang="en-US" altLang="ko-K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이재륭</a:t>
                      </a:r>
                      <a:r>
                        <a:rPr kumimoji="0" lang="ko-KR" altLang="en-US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 교수</a:t>
                      </a:r>
                      <a:endParaRPr kumimoji="0" lang="en-US" altLang="ko-K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9954880"/>
                  </a:ext>
                </a:extLst>
              </a:tr>
            </a:tbl>
          </a:graphicData>
        </a:graphic>
      </p:graphicFrame>
      <p:sp>
        <p:nvSpPr>
          <p:cNvPr id="6" name="직사각형 5">
            <a:extLst>
              <a:ext uri="{FF2B5EF4-FFF2-40B4-BE49-F238E27FC236}">
                <a16:creationId xmlns:a16="http://schemas.microsoft.com/office/drawing/2014/main" id="{80095DFB-A322-4A4D-8B42-922C8466FA6C}"/>
              </a:ext>
            </a:extLst>
          </p:cNvPr>
          <p:cNvSpPr/>
          <p:nvPr/>
        </p:nvSpPr>
        <p:spPr>
          <a:xfrm>
            <a:off x="160756" y="748110"/>
            <a:ext cx="10165499" cy="30777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r>
              <a:rPr lang="en-US" altLang="ko-KR" sz="2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* </a:t>
            </a:r>
            <a:r>
              <a:rPr lang="ko-KR" altLang="en-US" sz="2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과제 제안서 작성 양식 </a:t>
            </a:r>
            <a:r>
              <a:rPr lang="en-US" altLang="ko-KR" sz="2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(2/2)</a:t>
            </a:r>
            <a:endParaRPr lang="ko-KR" altLang="en-US" sz="2000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D36EB3D5-4BF1-4C03-B01B-19A8186047AF}"/>
              </a:ext>
            </a:extLst>
          </p:cNvPr>
          <p:cNvSpPr/>
          <p:nvPr/>
        </p:nvSpPr>
        <p:spPr>
          <a:xfrm>
            <a:off x="160755" y="137119"/>
            <a:ext cx="10165499" cy="36933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r>
              <a:rPr lang="ko-KR" altLang="en-US" sz="2400" b="1" dirty="0">
                <a:solidFill>
                  <a:srgbClr val="203864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중간관리자과정 </a:t>
            </a:r>
            <a:r>
              <a:rPr lang="en-US" altLang="ko-KR" sz="2400" b="1" dirty="0">
                <a:solidFill>
                  <a:srgbClr val="203864"/>
                </a:solidFill>
                <a:latin typeface="맑은 고딕" panose="020B0503020000020004" pitchFamily="50" charset="-127"/>
              </a:rPr>
              <a:t>(</a:t>
            </a:r>
            <a:r>
              <a:rPr lang="ko-KR" altLang="en-US" sz="2400" b="1" dirty="0">
                <a:solidFill>
                  <a:srgbClr val="203864"/>
                </a:solidFill>
                <a:latin typeface="맑은 고딕" panose="020B0503020000020004" pitchFamily="50" charset="-127"/>
              </a:rPr>
              <a:t>주제 </a:t>
            </a:r>
            <a:r>
              <a:rPr lang="en-US" altLang="ko-KR" sz="2400" b="1" dirty="0">
                <a:solidFill>
                  <a:srgbClr val="203864"/>
                </a:solidFill>
                <a:latin typeface="맑은 고딕" panose="020B0503020000020004" pitchFamily="50" charset="-127"/>
              </a:rPr>
              <a:t>: </a:t>
            </a:r>
            <a:r>
              <a:rPr lang="ko-KR" altLang="en-US" sz="2400" b="1" dirty="0">
                <a:solidFill>
                  <a:srgbClr val="203864"/>
                </a:solidFill>
                <a:latin typeface="맑은 고딕" panose="020B0503020000020004" pitchFamily="50" charset="-127"/>
              </a:rPr>
              <a:t>철강 단위공정 자동제어 모델 구축 과정</a:t>
            </a:r>
            <a:r>
              <a:rPr lang="en-US" altLang="ko-KR" sz="2400" b="1" dirty="0">
                <a:solidFill>
                  <a:srgbClr val="203864"/>
                </a:solidFill>
                <a:latin typeface="맑은 고딕" panose="020B0503020000020004" pitchFamily="50" charset="-127"/>
              </a:rPr>
              <a:t>)</a:t>
            </a:r>
            <a:endParaRPr lang="ko-KR" altLang="en-US" sz="2400" b="1" dirty="0">
              <a:solidFill>
                <a:srgbClr val="203864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66244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95E6FC07-76BF-4544-96D0-E7BFAFFD0A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8678"/>
              </p:ext>
            </p:extLst>
          </p:nvPr>
        </p:nvGraphicFramePr>
        <p:xfrm>
          <a:off x="326693" y="1533237"/>
          <a:ext cx="11551176" cy="4965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7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3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9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5069">
                  <a:extLst>
                    <a:ext uri="{9D8B030D-6E8A-4147-A177-3AD203B41FA5}">
                      <a16:colId xmlns:a16="http://schemas.microsoft.com/office/drawing/2014/main" val="1432986555"/>
                    </a:ext>
                  </a:extLst>
                </a:gridCol>
                <a:gridCol w="2696547">
                  <a:extLst>
                    <a:ext uri="{9D8B030D-6E8A-4147-A177-3AD203B41FA5}">
                      <a16:colId xmlns:a16="http://schemas.microsoft.com/office/drawing/2014/main" val="3843408801"/>
                    </a:ext>
                  </a:extLst>
                </a:gridCol>
              </a:tblGrid>
              <a:tr h="630738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400" b="1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itchFamily="34" charset="0"/>
                        </a:rPr>
                        <a:t>제안명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+mn-ea"/>
                        </a:rPr>
                        <a:t>소형 </a:t>
                      </a: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+mn-ea"/>
                        </a:rPr>
                        <a:t>압연재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+mn-ea"/>
                        </a:rPr>
                        <a:t>(Φ100 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+mn-ea"/>
                        </a:rPr>
                        <a:t>이하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+mn-ea"/>
                        </a:rPr>
                        <a:t>) 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+mn-ea"/>
                        </a:rPr>
                        <a:t>대량 결함 불량품에 대한 실시간 결함 정보 공유 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itchFamily="34" charset="0"/>
                        </a:rPr>
                        <a:t>소속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7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endParaRPr lang="ko-KR" altLang="en-US" sz="1400" b="1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endParaRPr lang="ko-KR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6579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4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itchFamily="34" charset="0"/>
                        </a:rPr>
                        <a:t>과제 개요</a:t>
                      </a:r>
                      <a:r>
                        <a:rPr lang="en-US" altLang="ko-KR" sz="14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itchFamily="34" charset="0"/>
                        </a:rPr>
                        <a:t>/</a:t>
                      </a:r>
                      <a:r>
                        <a:rPr lang="ko-KR" altLang="en-US" sz="14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itchFamily="34" charset="0"/>
                        </a:rPr>
                        <a:t>배경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압연 후 정정 공정에서 대량</a:t>
                      </a:r>
                      <a:r>
                        <a:rPr kumimoji="0" lang="en-US" altLang="ko-KR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(10% </a:t>
                      </a:r>
                      <a:r>
                        <a:rPr kumimoji="0" lang="ko-KR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이상</a:t>
                      </a:r>
                      <a:r>
                        <a:rPr kumimoji="0" lang="en-US" altLang="ko-KR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) </a:t>
                      </a:r>
                      <a:r>
                        <a:rPr kumimoji="0" lang="ko-KR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표면불량 발생시 </a:t>
                      </a:r>
                      <a:r>
                        <a:rPr kumimoji="0" lang="en-US" altLang="ko-KR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kumimoji="0" lang="ko-KR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결함 원인 분석을 위한 결함정보 전달 지연으로 대량 불량 발생</a:t>
                      </a:r>
                      <a:endParaRPr kumimoji="0" lang="en-US" altLang="ko-KR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kumimoji="0" lang="ko-KR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자동제어 </a:t>
                      </a:r>
                      <a:r>
                        <a:rPr kumimoji="0" lang="ko-KR" altLang="en-US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작업시</a:t>
                      </a:r>
                      <a:r>
                        <a:rPr kumimoji="0" lang="ko-KR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 결합 및 오류의 종류 </a:t>
                      </a:r>
                      <a:r>
                        <a:rPr kumimoji="0" lang="en-US" altLang="ko-KR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: (</a:t>
                      </a:r>
                      <a:r>
                        <a:rPr kumimoji="0" lang="ko-KR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가능한 자세히 현황을 정리하여 주십시요</a:t>
                      </a:r>
                      <a:r>
                        <a:rPr kumimoji="0" lang="en-US" altLang="ko-KR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.)</a:t>
                      </a:r>
                      <a:endParaRPr kumimoji="0" lang="ko-KR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원통형기술담당</a:t>
                      </a:r>
                      <a:endParaRPr kumimoji="0" lang="en-US" altLang="ko-K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(</a:t>
                      </a:r>
                      <a:r>
                        <a:rPr kumimoji="0" lang="ko-KR" altLang="en-US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박필규</a:t>
                      </a:r>
                      <a:r>
                        <a:rPr kumimoji="0" lang="ko-KR" altLang="en-US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 담당</a:t>
                      </a:r>
                      <a:r>
                        <a:rPr kumimoji="0" lang="en-US" altLang="ko-K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)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이재륭</a:t>
                      </a:r>
                      <a:r>
                        <a:rPr kumimoji="0" lang="ko-KR" altLang="en-US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 교수</a:t>
                      </a:r>
                      <a:endParaRPr kumimoji="0" lang="en-US" altLang="ko-K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9199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4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itchFamily="34" charset="0"/>
                        </a:rPr>
                        <a:t>문제점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주요 품질결함 원인 분석 및 개선 지연에 따른 표면불량품 대량 발생 및 손실</a:t>
                      </a:r>
                      <a:endParaRPr kumimoji="0" lang="en-US" altLang="ko-KR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823003"/>
                  </a:ext>
                </a:extLst>
              </a:tr>
              <a:tr h="614045">
                <a:tc rowSpan="2"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4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itchFamily="34" charset="0"/>
                        </a:rPr>
                        <a:t>과제 목표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목표</a:t>
                      </a:r>
                      <a:endParaRPr kumimoji="0" lang="en-US" altLang="ko-KR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원통형기술담당</a:t>
                      </a:r>
                      <a:endParaRPr kumimoji="0" lang="en-US" altLang="ko-K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(</a:t>
                      </a:r>
                      <a:r>
                        <a:rPr kumimoji="0" lang="ko-KR" altLang="en-US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박필규</a:t>
                      </a:r>
                      <a:r>
                        <a:rPr kumimoji="0" lang="ko-KR" altLang="en-US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 담당</a:t>
                      </a:r>
                      <a:r>
                        <a:rPr kumimoji="0" lang="en-US" altLang="ko-K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)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latin typeface="+mn-ea"/>
                          <a:ea typeface="+mn-ea"/>
                        </a:rPr>
                        <a:t>기대효과</a:t>
                      </a:r>
                      <a:r>
                        <a:rPr lang="en-US" altLang="ko-KR" sz="1400" b="1" dirty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 b="1" dirty="0">
                          <a:latin typeface="+mn-ea"/>
                          <a:ea typeface="+mn-ea"/>
                        </a:rPr>
                        <a:t>정량적</a:t>
                      </a:r>
                      <a:r>
                        <a:rPr lang="en-US" altLang="ko-KR" sz="1400" b="1" dirty="0"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400" b="1" dirty="0">
                          <a:latin typeface="+mn-ea"/>
                          <a:ea typeface="+mn-ea"/>
                        </a:rPr>
                        <a:t>정성적</a:t>
                      </a:r>
                      <a:r>
                        <a:rPr lang="en-US" altLang="ko-KR" sz="1400" b="1" dirty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정태수 교수</a:t>
                      </a:r>
                      <a:endParaRPr kumimoji="0" lang="en-US" altLang="ko-K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60017"/>
                  </a:ext>
                </a:extLst>
              </a:tr>
              <a:tr h="1064703">
                <a:tc vMerge="1"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200" b="1" kern="120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itchFamily="34" charset="0"/>
                        </a:rPr>
                        <a:t>외관검사</a:t>
                      </a: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itchFamily="34" charset="0"/>
                        </a:rPr>
                        <a:t> 이미지 </a:t>
                      </a: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itchFamily="34" charset="0"/>
                        </a:rPr>
                        <a:t>Data </a:t>
                      </a: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itchFamily="34" charset="0"/>
                        </a:rPr>
                        <a:t>활용 </a:t>
                      </a:r>
                      <a:r>
                        <a:rPr lang="ko-KR" altLang="en-US" sz="1200" b="1" kern="120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itchFamily="34" charset="0"/>
                        </a:rPr>
                        <a:t>불량발생</a:t>
                      </a: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itchFamily="34" charset="0"/>
                        </a:rPr>
                        <a:t> 사전 예측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신속한 결함발생원인 분석 및 개선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근본적으로 표면결함 발생원인 제거</a:t>
                      </a:r>
                      <a:endParaRPr kumimoji="0" lang="en-US" altLang="ko-K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파우치형기술담당</a:t>
                      </a:r>
                      <a:endParaRPr kumimoji="0" lang="en-US" altLang="ko-K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(</a:t>
                      </a:r>
                      <a:r>
                        <a:rPr kumimoji="0" lang="ko-KR" altLang="en-US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구자훈</a:t>
                      </a:r>
                      <a:r>
                        <a:rPr kumimoji="0" lang="ko-KR" altLang="en-US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 상무</a:t>
                      </a:r>
                      <a:r>
                        <a:rPr kumimoji="0" lang="en-US" altLang="ko-K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)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백준걸</a:t>
                      </a:r>
                      <a:r>
                        <a:rPr kumimoji="0" lang="ko-KR" altLang="en-US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 교수</a:t>
                      </a:r>
                      <a:endParaRPr kumimoji="0" lang="en-US" altLang="ko-K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4910538"/>
                  </a:ext>
                </a:extLst>
              </a:tr>
            </a:tbl>
          </a:graphicData>
        </a:graphic>
      </p:graphicFrame>
      <p:sp>
        <p:nvSpPr>
          <p:cNvPr id="2" name="직사각형 1">
            <a:extLst>
              <a:ext uri="{FF2B5EF4-FFF2-40B4-BE49-F238E27FC236}">
                <a16:creationId xmlns:a16="http://schemas.microsoft.com/office/drawing/2014/main" id="{1B0D63E8-99B7-48C4-B90C-A4340234D964}"/>
              </a:ext>
            </a:extLst>
          </p:cNvPr>
          <p:cNvSpPr/>
          <p:nvPr/>
        </p:nvSpPr>
        <p:spPr>
          <a:xfrm rot="19456821">
            <a:off x="7583055" y="3537527"/>
            <a:ext cx="1810326" cy="35098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spc="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</a:t>
            </a:r>
            <a:endParaRPr lang="ko-KR" altLang="en-US" b="1" spc="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4EBB4890-AA53-4561-A5B5-D0B26E2F2CE4}"/>
              </a:ext>
            </a:extLst>
          </p:cNvPr>
          <p:cNvSpPr/>
          <p:nvPr/>
        </p:nvSpPr>
        <p:spPr>
          <a:xfrm>
            <a:off x="160756" y="748110"/>
            <a:ext cx="10165499" cy="30777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r>
              <a:rPr lang="en-US" altLang="ko-KR" sz="2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* </a:t>
            </a:r>
            <a:r>
              <a:rPr lang="ko-KR" altLang="en-US" sz="2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과제 제안서 작성 </a:t>
            </a:r>
            <a:r>
              <a:rPr lang="en-US" altLang="ko-KR" sz="2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2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예시</a:t>
            </a:r>
            <a:r>
              <a:rPr lang="en-US" altLang="ko-KR" sz="2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2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2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(1/2)</a:t>
            </a:r>
            <a:endParaRPr lang="ko-KR" altLang="en-US" sz="2000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DE279DB9-B59B-43CF-802D-580E5FB6F4EB}"/>
              </a:ext>
            </a:extLst>
          </p:cNvPr>
          <p:cNvSpPr/>
          <p:nvPr/>
        </p:nvSpPr>
        <p:spPr>
          <a:xfrm>
            <a:off x="160755" y="137119"/>
            <a:ext cx="10165499" cy="36933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r>
              <a:rPr lang="ko-KR" altLang="en-US" sz="2400" b="1" dirty="0">
                <a:solidFill>
                  <a:srgbClr val="203864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중간관리자과정 </a:t>
            </a:r>
            <a:r>
              <a:rPr lang="en-US" altLang="ko-KR" sz="2400" b="1" dirty="0">
                <a:solidFill>
                  <a:srgbClr val="203864"/>
                </a:solidFill>
                <a:latin typeface="맑은 고딕" panose="020B0503020000020004" pitchFamily="50" charset="-127"/>
              </a:rPr>
              <a:t>(</a:t>
            </a:r>
            <a:r>
              <a:rPr lang="ko-KR" altLang="en-US" sz="2400" b="1" dirty="0">
                <a:solidFill>
                  <a:srgbClr val="203864"/>
                </a:solidFill>
                <a:latin typeface="맑은 고딕" panose="020B0503020000020004" pitchFamily="50" charset="-127"/>
              </a:rPr>
              <a:t>주제 </a:t>
            </a:r>
            <a:r>
              <a:rPr lang="en-US" altLang="ko-KR" sz="2400" b="1" dirty="0">
                <a:solidFill>
                  <a:srgbClr val="203864"/>
                </a:solidFill>
                <a:latin typeface="맑은 고딕" panose="020B0503020000020004" pitchFamily="50" charset="-127"/>
              </a:rPr>
              <a:t>: </a:t>
            </a:r>
            <a:r>
              <a:rPr lang="ko-KR" altLang="en-US" sz="2400" b="1" dirty="0">
                <a:solidFill>
                  <a:srgbClr val="203864"/>
                </a:solidFill>
                <a:latin typeface="맑은 고딕" panose="020B0503020000020004" pitchFamily="50" charset="-127"/>
              </a:rPr>
              <a:t>철강 단위공정 자동제어 모델 구축 과정</a:t>
            </a:r>
            <a:r>
              <a:rPr lang="en-US" altLang="ko-KR" sz="2400" b="1" dirty="0">
                <a:solidFill>
                  <a:srgbClr val="203864"/>
                </a:solidFill>
                <a:latin typeface="맑은 고딕" panose="020B0503020000020004" pitchFamily="50" charset="-127"/>
              </a:rPr>
              <a:t>)</a:t>
            </a:r>
            <a:endParaRPr lang="ko-KR" altLang="en-US" sz="2400" b="1" dirty="0">
              <a:solidFill>
                <a:srgbClr val="203864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4491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5CC31AFC-F8E3-4E3F-A797-D50EFCD9B8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229693"/>
              </p:ext>
            </p:extLst>
          </p:nvPr>
        </p:nvGraphicFramePr>
        <p:xfrm>
          <a:off x="326693" y="1597891"/>
          <a:ext cx="11551176" cy="4784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7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3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49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96547">
                  <a:extLst>
                    <a:ext uri="{9D8B030D-6E8A-4147-A177-3AD203B41FA5}">
                      <a16:colId xmlns:a16="http://schemas.microsoft.com/office/drawing/2014/main" val="3843408801"/>
                    </a:ext>
                  </a:extLst>
                </a:gridCol>
              </a:tblGrid>
              <a:tr h="639985">
                <a:tc rowSpan="2"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4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itchFamily="34" charset="0"/>
                        </a:rPr>
                        <a:t>데이터 현황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종류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수집방법</a:t>
                      </a:r>
                      <a:endParaRPr kumimoji="0" lang="en-US" altLang="ko-KR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데이터 보유 상태</a:t>
                      </a:r>
                      <a:endParaRPr kumimoji="0" lang="en-US" altLang="ko-KR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(</a:t>
                      </a:r>
                      <a:r>
                        <a:rPr kumimoji="0" lang="ko-KR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수기</a:t>
                      </a:r>
                      <a:r>
                        <a:rPr kumimoji="0" lang="en-US" altLang="ko-KR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kumimoji="0" lang="ko-KR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화상</a:t>
                      </a:r>
                      <a:r>
                        <a:rPr kumimoji="0" lang="en-US" altLang="ko-KR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kumimoji="0" lang="ko-KR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디지털 등</a:t>
                      </a:r>
                      <a:r>
                        <a:rPr kumimoji="0" lang="en-US" altLang="ko-KR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312791"/>
                  </a:ext>
                </a:extLst>
              </a:tr>
              <a:tr h="111915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 자동제어 작업 오류 및 결함 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Image</a:t>
                      </a:r>
                      <a:endParaRPr kumimoji="0" lang="ko-KR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검사장치내 저장고</a:t>
                      </a:r>
                      <a:endParaRPr kumimoji="0" lang="en-US" altLang="ko-K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평균 </a:t>
                      </a:r>
                      <a:r>
                        <a:rPr kumimoji="0" lang="en-US" altLang="ko-K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100 image/</a:t>
                      </a:r>
                      <a:r>
                        <a:rPr kumimoji="0" lang="ko-KR" altLang="en-US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일</a:t>
                      </a:r>
                      <a:endParaRPr kumimoji="0" lang="en-US" altLang="ko-K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3922480"/>
                  </a:ext>
                </a:extLst>
              </a:tr>
              <a:tr h="3025297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4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itchFamily="34" charset="0"/>
                        </a:rPr>
                        <a:t>해결 방안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 (</a:t>
                      </a:r>
                      <a:r>
                        <a:rPr kumimoji="0" lang="ko-KR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교육 과정 중에 작성</a:t>
                      </a:r>
                      <a:r>
                        <a:rPr kumimoji="0" lang="en-US" altLang="ko-KR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원통형기술담당</a:t>
                      </a:r>
                      <a:endParaRPr kumimoji="0" lang="en-US" altLang="ko-K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(</a:t>
                      </a:r>
                      <a:r>
                        <a:rPr kumimoji="0" lang="ko-KR" altLang="en-US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박필규</a:t>
                      </a:r>
                      <a:r>
                        <a:rPr kumimoji="0" lang="ko-KR" altLang="en-US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 담당</a:t>
                      </a:r>
                      <a:r>
                        <a:rPr kumimoji="0" lang="en-US" altLang="ko-K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이재륭</a:t>
                      </a:r>
                      <a:r>
                        <a:rPr kumimoji="0" lang="ko-KR" altLang="en-US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Arial" pitchFamily="34" charset="0"/>
                        </a:rPr>
                        <a:t> 교수</a:t>
                      </a:r>
                      <a:endParaRPr kumimoji="0" lang="en-US" altLang="ko-K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9954880"/>
                  </a:ext>
                </a:extLst>
              </a:tr>
            </a:tbl>
          </a:graphicData>
        </a:graphic>
      </p:graphicFrame>
      <p:sp>
        <p:nvSpPr>
          <p:cNvPr id="4" name="직사각형 3">
            <a:extLst>
              <a:ext uri="{FF2B5EF4-FFF2-40B4-BE49-F238E27FC236}">
                <a16:creationId xmlns:a16="http://schemas.microsoft.com/office/drawing/2014/main" id="{28E0CD08-9DDF-4834-BFE5-FC59C5389B86}"/>
              </a:ext>
            </a:extLst>
          </p:cNvPr>
          <p:cNvSpPr/>
          <p:nvPr/>
        </p:nvSpPr>
        <p:spPr>
          <a:xfrm rot="19456821">
            <a:off x="5532582" y="2835564"/>
            <a:ext cx="1810326" cy="35098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spc="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</a:t>
            </a:r>
            <a:endParaRPr lang="ko-KR" altLang="en-US" b="1" spc="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83639B04-87CF-49DA-A4F8-50CADEBF4542}"/>
              </a:ext>
            </a:extLst>
          </p:cNvPr>
          <p:cNvSpPr/>
          <p:nvPr/>
        </p:nvSpPr>
        <p:spPr>
          <a:xfrm>
            <a:off x="160756" y="748110"/>
            <a:ext cx="10165499" cy="30777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r>
              <a:rPr lang="en-US" altLang="ko-KR" sz="2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* </a:t>
            </a:r>
            <a:r>
              <a:rPr lang="ko-KR" altLang="en-US" sz="2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과제 제안서 작성 </a:t>
            </a:r>
            <a:r>
              <a:rPr lang="en-US" altLang="ko-KR" sz="2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2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예시</a:t>
            </a:r>
            <a:r>
              <a:rPr lang="en-US" altLang="ko-KR" sz="2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2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2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(2/2)</a:t>
            </a:r>
            <a:endParaRPr lang="ko-KR" altLang="en-US" sz="2000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BB2DCE6-F763-437D-952C-DDCD28DD3558}"/>
              </a:ext>
            </a:extLst>
          </p:cNvPr>
          <p:cNvSpPr/>
          <p:nvPr/>
        </p:nvSpPr>
        <p:spPr>
          <a:xfrm>
            <a:off x="160755" y="137119"/>
            <a:ext cx="10165499" cy="36933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r>
              <a:rPr lang="ko-KR" altLang="en-US" sz="2400" b="1" dirty="0">
                <a:solidFill>
                  <a:srgbClr val="203864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중간관리자과정 </a:t>
            </a:r>
            <a:r>
              <a:rPr lang="en-US" altLang="ko-KR" sz="2400" b="1" dirty="0">
                <a:solidFill>
                  <a:srgbClr val="203864"/>
                </a:solidFill>
                <a:latin typeface="맑은 고딕" panose="020B0503020000020004" pitchFamily="50" charset="-127"/>
              </a:rPr>
              <a:t>(</a:t>
            </a:r>
            <a:r>
              <a:rPr lang="ko-KR" altLang="en-US" sz="2400" b="1" dirty="0">
                <a:solidFill>
                  <a:srgbClr val="203864"/>
                </a:solidFill>
                <a:latin typeface="맑은 고딕" panose="020B0503020000020004" pitchFamily="50" charset="-127"/>
              </a:rPr>
              <a:t>주제 </a:t>
            </a:r>
            <a:r>
              <a:rPr lang="en-US" altLang="ko-KR" sz="2400" b="1" dirty="0">
                <a:solidFill>
                  <a:srgbClr val="203864"/>
                </a:solidFill>
                <a:latin typeface="맑은 고딕" panose="020B0503020000020004" pitchFamily="50" charset="-127"/>
              </a:rPr>
              <a:t>: </a:t>
            </a:r>
            <a:r>
              <a:rPr lang="ko-KR" altLang="en-US" sz="2400" b="1" dirty="0">
                <a:solidFill>
                  <a:srgbClr val="203864"/>
                </a:solidFill>
                <a:latin typeface="맑은 고딕" panose="020B0503020000020004" pitchFamily="50" charset="-127"/>
              </a:rPr>
              <a:t>철강 단위공정 자동제어 모델 구축 과정</a:t>
            </a:r>
            <a:r>
              <a:rPr lang="en-US" altLang="ko-KR" sz="2400" b="1" dirty="0">
                <a:solidFill>
                  <a:srgbClr val="203864"/>
                </a:solidFill>
                <a:latin typeface="맑은 고딕" panose="020B0503020000020004" pitchFamily="50" charset="-127"/>
              </a:rPr>
              <a:t>)</a:t>
            </a:r>
            <a:endParaRPr lang="ko-KR" altLang="en-US" sz="2400" b="1" dirty="0">
              <a:solidFill>
                <a:srgbClr val="203864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1155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264</Words>
  <Application>Microsoft Office PowerPoint</Application>
  <PresentationFormat>와이드스크린</PresentationFormat>
  <Paragraphs>53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KoPub돋움체 Medium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kidico13</dc:creator>
  <cp:lastModifiedBy>user</cp:lastModifiedBy>
  <cp:revision>35</cp:revision>
  <dcterms:created xsi:type="dcterms:W3CDTF">2020-11-03T01:31:09Z</dcterms:created>
  <dcterms:modified xsi:type="dcterms:W3CDTF">2021-10-08T04:49:22Z</dcterms:modified>
</cp:coreProperties>
</file>